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9" r:id="rId4"/>
    <p:sldId id="268" r:id="rId5"/>
    <p:sldId id="260" r:id="rId6"/>
    <p:sldId id="261" r:id="rId7"/>
    <p:sldId id="266" r:id="rId8"/>
    <p:sldId id="272" r:id="rId9"/>
    <p:sldId id="274" r:id="rId10"/>
    <p:sldId id="275" r:id="rId11"/>
    <p:sldId id="269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10C98-5BF7-427F-B040-9C5530704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0A2511-AEE2-4BF5-B63C-60E532D2E02E}">
      <dgm:prSet phldrT="[Text]"/>
      <dgm:spPr/>
      <dgm:t>
        <a:bodyPr/>
        <a:lstStyle/>
        <a:p>
          <a:r>
            <a:rPr lang="en-US" dirty="0"/>
            <a:t>Therapy only</a:t>
          </a:r>
        </a:p>
      </dgm:t>
    </dgm:pt>
    <dgm:pt modelId="{FF5B365A-3566-4810-8BC3-DAE1A5437116}" type="parTrans" cxnId="{A118C8E2-F749-4735-ABE9-F6AF38A3F629}">
      <dgm:prSet/>
      <dgm:spPr/>
      <dgm:t>
        <a:bodyPr/>
        <a:lstStyle/>
        <a:p>
          <a:endParaRPr lang="en-US"/>
        </a:p>
      </dgm:t>
    </dgm:pt>
    <dgm:pt modelId="{9CF4A2BB-C6C0-4BF6-AB65-350DD075F06F}" type="sibTrans" cxnId="{A118C8E2-F749-4735-ABE9-F6AF38A3F629}">
      <dgm:prSet/>
      <dgm:spPr/>
      <dgm:t>
        <a:bodyPr/>
        <a:lstStyle/>
        <a:p>
          <a:endParaRPr lang="en-US"/>
        </a:p>
      </dgm:t>
    </dgm:pt>
    <dgm:pt modelId="{B3D13907-87CA-4838-84C8-EB86C4C463F8}">
      <dgm:prSet phldrT="[Text]"/>
      <dgm:spPr/>
      <dgm:t>
        <a:bodyPr/>
        <a:lstStyle/>
        <a:p>
          <a:r>
            <a:rPr lang="en-US" dirty="0"/>
            <a:t>Counseling Master’s Program (e.g., Marriage &amp; Family, Applied Behavioral Analysis)</a:t>
          </a:r>
        </a:p>
      </dgm:t>
    </dgm:pt>
    <dgm:pt modelId="{45EEB270-D7D6-4DCF-801D-6E9D1EDA420C}" type="parTrans" cxnId="{DF1AFFB9-28B4-4ABE-81A6-07D700DE2B67}">
      <dgm:prSet/>
      <dgm:spPr/>
      <dgm:t>
        <a:bodyPr/>
        <a:lstStyle/>
        <a:p>
          <a:endParaRPr lang="en-US"/>
        </a:p>
      </dgm:t>
    </dgm:pt>
    <dgm:pt modelId="{E0F0D878-F445-4C7F-8307-1482CC46F101}" type="sibTrans" cxnId="{DF1AFFB9-28B4-4ABE-81A6-07D700DE2B67}">
      <dgm:prSet/>
      <dgm:spPr/>
      <dgm:t>
        <a:bodyPr/>
        <a:lstStyle/>
        <a:p>
          <a:endParaRPr lang="en-US"/>
        </a:p>
      </dgm:t>
    </dgm:pt>
    <dgm:pt modelId="{F6A883C6-136C-4E1A-86B5-A01DDFEA206B}">
      <dgm:prSet phldrT="[Text]"/>
      <dgm:spPr/>
      <dgm:t>
        <a:bodyPr/>
        <a:lstStyle/>
        <a:p>
          <a:r>
            <a:rPr lang="en-US" dirty="0"/>
            <a:t>Therapy &amp; Research</a:t>
          </a:r>
        </a:p>
      </dgm:t>
    </dgm:pt>
    <dgm:pt modelId="{80B9B130-0CBE-4E7C-A540-F62E09A5D717}" type="parTrans" cxnId="{CEA573CB-C6AA-422D-B5C4-AD209BD69CB5}">
      <dgm:prSet/>
      <dgm:spPr/>
      <dgm:t>
        <a:bodyPr/>
        <a:lstStyle/>
        <a:p>
          <a:endParaRPr lang="en-US"/>
        </a:p>
      </dgm:t>
    </dgm:pt>
    <dgm:pt modelId="{3F4DA259-8A3E-475D-8BAA-2D836E4E3E94}" type="sibTrans" cxnId="{CEA573CB-C6AA-422D-B5C4-AD209BD69CB5}">
      <dgm:prSet/>
      <dgm:spPr/>
      <dgm:t>
        <a:bodyPr/>
        <a:lstStyle/>
        <a:p>
          <a:endParaRPr lang="en-US"/>
        </a:p>
      </dgm:t>
    </dgm:pt>
    <dgm:pt modelId="{CDC53221-E590-4246-9168-9E827B7B87CC}">
      <dgm:prSet phldrT="[Text]"/>
      <dgm:spPr/>
      <dgm:t>
        <a:bodyPr/>
        <a:lstStyle/>
        <a:p>
          <a:r>
            <a:rPr lang="en-US" dirty="0"/>
            <a:t>School Psychology PhD</a:t>
          </a:r>
        </a:p>
      </dgm:t>
    </dgm:pt>
    <dgm:pt modelId="{771F9FAA-9EA7-4CA8-9CB9-4E276EE0DE9B}" type="parTrans" cxnId="{F9A21542-2A1C-4350-B59D-60BD64271B25}">
      <dgm:prSet/>
      <dgm:spPr/>
      <dgm:t>
        <a:bodyPr/>
        <a:lstStyle/>
        <a:p>
          <a:endParaRPr lang="en-US"/>
        </a:p>
      </dgm:t>
    </dgm:pt>
    <dgm:pt modelId="{AEDE07DB-077D-4E66-BFE5-D5DD4EEA4E65}" type="sibTrans" cxnId="{F9A21542-2A1C-4350-B59D-60BD64271B25}">
      <dgm:prSet/>
      <dgm:spPr/>
      <dgm:t>
        <a:bodyPr/>
        <a:lstStyle/>
        <a:p>
          <a:endParaRPr lang="en-US"/>
        </a:p>
      </dgm:t>
    </dgm:pt>
    <dgm:pt modelId="{C38F7C84-F505-49E4-BD62-D8D7E7525DF3}">
      <dgm:prSet/>
      <dgm:spPr/>
      <dgm:t>
        <a:bodyPr/>
        <a:lstStyle/>
        <a:p>
          <a:r>
            <a:rPr lang="en-US" dirty="0"/>
            <a:t>Experimental Psychology PhD or Neuroscience PhD</a:t>
          </a:r>
        </a:p>
      </dgm:t>
    </dgm:pt>
    <dgm:pt modelId="{4298F38F-DE72-44D2-9BF2-8B26753BAFEC}" type="parTrans" cxnId="{1887EE2C-BCDD-49C3-804F-A8BDEA788968}">
      <dgm:prSet/>
      <dgm:spPr/>
      <dgm:t>
        <a:bodyPr/>
        <a:lstStyle/>
        <a:p>
          <a:endParaRPr lang="en-US"/>
        </a:p>
      </dgm:t>
    </dgm:pt>
    <dgm:pt modelId="{64FB71EA-3EBA-4EA3-9E66-34C2509B2887}" type="sibTrans" cxnId="{1887EE2C-BCDD-49C3-804F-A8BDEA788968}">
      <dgm:prSet/>
      <dgm:spPr/>
      <dgm:t>
        <a:bodyPr/>
        <a:lstStyle/>
        <a:p>
          <a:endParaRPr lang="en-US"/>
        </a:p>
      </dgm:t>
    </dgm:pt>
    <dgm:pt modelId="{8251FB45-A4DE-4894-AAA8-FFCA4A1B6E53}">
      <dgm:prSet/>
      <dgm:spPr/>
      <dgm:t>
        <a:bodyPr/>
        <a:lstStyle/>
        <a:p>
          <a:r>
            <a:rPr lang="en-US" dirty="0"/>
            <a:t>Research only</a:t>
          </a:r>
        </a:p>
      </dgm:t>
    </dgm:pt>
    <dgm:pt modelId="{7ECD0568-CA08-4646-8392-D37BBC07840C}" type="parTrans" cxnId="{B6E5C83F-7CBA-4744-88ED-E0F45401837B}">
      <dgm:prSet/>
      <dgm:spPr/>
      <dgm:t>
        <a:bodyPr/>
        <a:lstStyle/>
        <a:p>
          <a:endParaRPr lang="en-US"/>
        </a:p>
      </dgm:t>
    </dgm:pt>
    <dgm:pt modelId="{815FF6CD-06BE-421E-9FCF-2C6BF4EE8231}" type="sibTrans" cxnId="{B6E5C83F-7CBA-4744-88ED-E0F45401837B}">
      <dgm:prSet/>
      <dgm:spPr/>
      <dgm:t>
        <a:bodyPr/>
        <a:lstStyle/>
        <a:p>
          <a:endParaRPr lang="en-US"/>
        </a:p>
      </dgm:t>
    </dgm:pt>
    <dgm:pt modelId="{EC5B21BF-A8A1-40E4-B5DA-4290D3ED9CDB}">
      <dgm:prSet phldrT="[Text]"/>
      <dgm:spPr/>
      <dgm:t>
        <a:bodyPr/>
        <a:lstStyle/>
        <a:p>
          <a:r>
            <a:rPr lang="en-US" dirty="0"/>
            <a:t>Clinical Psychology PhD</a:t>
          </a:r>
        </a:p>
      </dgm:t>
    </dgm:pt>
    <dgm:pt modelId="{0DAA3A84-7603-431E-BCC2-A161A9304FC4}" type="parTrans" cxnId="{86261AB5-E4AE-4F73-942F-9BB30DE29007}">
      <dgm:prSet/>
      <dgm:spPr/>
      <dgm:t>
        <a:bodyPr/>
        <a:lstStyle/>
        <a:p>
          <a:endParaRPr lang="en-US"/>
        </a:p>
      </dgm:t>
    </dgm:pt>
    <dgm:pt modelId="{FDBC51BE-9869-4973-BA70-FE0A96BD6BC1}" type="sibTrans" cxnId="{86261AB5-E4AE-4F73-942F-9BB30DE29007}">
      <dgm:prSet/>
      <dgm:spPr/>
      <dgm:t>
        <a:bodyPr/>
        <a:lstStyle/>
        <a:p>
          <a:endParaRPr lang="en-US"/>
        </a:p>
      </dgm:t>
    </dgm:pt>
    <dgm:pt modelId="{505934D1-7328-45E9-8298-CF06E17657DA}">
      <dgm:prSet phldrT="[Text]"/>
      <dgm:spPr/>
      <dgm:t>
        <a:bodyPr/>
        <a:lstStyle/>
        <a:p>
          <a:r>
            <a:rPr lang="en-US" dirty="0"/>
            <a:t>Counseling Psychology PhD</a:t>
          </a:r>
        </a:p>
      </dgm:t>
    </dgm:pt>
    <dgm:pt modelId="{27BC695B-97F8-4360-9228-42A93A73595B}" type="parTrans" cxnId="{751EFBEF-AF6D-4C6D-A44C-28F6D361B974}">
      <dgm:prSet/>
      <dgm:spPr/>
      <dgm:t>
        <a:bodyPr/>
        <a:lstStyle/>
        <a:p>
          <a:endParaRPr lang="en-US"/>
        </a:p>
      </dgm:t>
    </dgm:pt>
    <dgm:pt modelId="{8CD0C3E8-02D3-48B3-B79C-3A9F21179445}" type="sibTrans" cxnId="{751EFBEF-AF6D-4C6D-A44C-28F6D361B974}">
      <dgm:prSet/>
      <dgm:spPr/>
      <dgm:t>
        <a:bodyPr/>
        <a:lstStyle/>
        <a:p>
          <a:endParaRPr lang="en-US"/>
        </a:p>
      </dgm:t>
    </dgm:pt>
    <dgm:pt modelId="{EEF0B300-22D5-409D-9B4B-510E8CC26389}" type="pres">
      <dgm:prSet presAssocID="{6EF10C98-5BF7-427F-B040-9C5530704B42}" presName="linear" presStyleCnt="0">
        <dgm:presLayoutVars>
          <dgm:animLvl val="lvl"/>
          <dgm:resizeHandles val="exact"/>
        </dgm:presLayoutVars>
      </dgm:prSet>
      <dgm:spPr/>
    </dgm:pt>
    <dgm:pt modelId="{CF2D19A2-2E6A-4AFB-8A16-7C999701D935}" type="pres">
      <dgm:prSet presAssocID="{020A2511-AEE2-4BF5-B63C-60E532D2E02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3DDEF73-EE3A-4588-A26B-FCA3104DA57B}" type="pres">
      <dgm:prSet presAssocID="{020A2511-AEE2-4BF5-B63C-60E532D2E02E}" presName="childText" presStyleLbl="revTx" presStyleIdx="0" presStyleCnt="3">
        <dgm:presLayoutVars>
          <dgm:bulletEnabled val="1"/>
        </dgm:presLayoutVars>
      </dgm:prSet>
      <dgm:spPr/>
    </dgm:pt>
    <dgm:pt modelId="{796051CE-777A-48F4-905D-B76BABC98F30}" type="pres">
      <dgm:prSet presAssocID="{8251FB45-A4DE-4894-AAA8-FFCA4A1B6E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B69437-2FF2-448C-9FC0-7F4338F59644}" type="pres">
      <dgm:prSet presAssocID="{8251FB45-A4DE-4894-AAA8-FFCA4A1B6E53}" presName="childText" presStyleLbl="revTx" presStyleIdx="1" presStyleCnt="3">
        <dgm:presLayoutVars>
          <dgm:bulletEnabled val="1"/>
        </dgm:presLayoutVars>
      </dgm:prSet>
      <dgm:spPr/>
    </dgm:pt>
    <dgm:pt modelId="{84D43F48-BD6B-4CC2-A3F5-8E32906C53B3}" type="pres">
      <dgm:prSet presAssocID="{F6A883C6-136C-4E1A-86B5-A01DDFEA206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A36534-176B-4693-A495-0B891E401F63}" type="pres">
      <dgm:prSet presAssocID="{F6A883C6-136C-4E1A-86B5-A01DDFEA206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D1BDF01-A101-44DB-840B-8EE3FE85752A}" type="presOf" srcId="{505934D1-7328-45E9-8298-CF06E17657DA}" destId="{D9A36534-176B-4693-A495-0B891E401F63}" srcOrd="0" destOrd="2" presId="urn:microsoft.com/office/officeart/2005/8/layout/vList2"/>
    <dgm:cxn modelId="{E1F2CD21-6469-4E5C-B4A6-957C7C326942}" type="presOf" srcId="{CDC53221-E590-4246-9168-9E827B7B87CC}" destId="{D9A36534-176B-4693-A495-0B891E401F63}" srcOrd="0" destOrd="0" presId="urn:microsoft.com/office/officeart/2005/8/layout/vList2"/>
    <dgm:cxn modelId="{1887EE2C-BCDD-49C3-804F-A8BDEA788968}" srcId="{8251FB45-A4DE-4894-AAA8-FFCA4A1B6E53}" destId="{C38F7C84-F505-49E4-BD62-D8D7E7525DF3}" srcOrd="0" destOrd="0" parTransId="{4298F38F-DE72-44D2-9BF2-8B26753BAFEC}" sibTransId="{64FB71EA-3EBA-4EA3-9E66-34C2509B2887}"/>
    <dgm:cxn modelId="{B6E5C83F-7CBA-4744-88ED-E0F45401837B}" srcId="{6EF10C98-5BF7-427F-B040-9C5530704B42}" destId="{8251FB45-A4DE-4894-AAA8-FFCA4A1B6E53}" srcOrd="1" destOrd="0" parTransId="{7ECD0568-CA08-4646-8392-D37BBC07840C}" sibTransId="{815FF6CD-06BE-421E-9FCF-2C6BF4EE8231}"/>
    <dgm:cxn modelId="{F9A21542-2A1C-4350-B59D-60BD64271B25}" srcId="{F6A883C6-136C-4E1A-86B5-A01DDFEA206B}" destId="{CDC53221-E590-4246-9168-9E827B7B87CC}" srcOrd="0" destOrd="0" parTransId="{771F9FAA-9EA7-4CA8-9CB9-4E276EE0DE9B}" sibTransId="{AEDE07DB-077D-4E66-BFE5-D5DD4EEA4E65}"/>
    <dgm:cxn modelId="{4E682C63-65E5-4839-A3D5-6796D424EBB1}" type="presOf" srcId="{C38F7C84-F505-49E4-BD62-D8D7E7525DF3}" destId="{7EB69437-2FF2-448C-9FC0-7F4338F59644}" srcOrd="0" destOrd="0" presId="urn:microsoft.com/office/officeart/2005/8/layout/vList2"/>
    <dgm:cxn modelId="{34316366-E699-4019-AC0B-2B9829FD8608}" type="presOf" srcId="{6EF10C98-5BF7-427F-B040-9C5530704B42}" destId="{EEF0B300-22D5-409D-9B4B-510E8CC26389}" srcOrd="0" destOrd="0" presId="urn:microsoft.com/office/officeart/2005/8/layout/vList2"/>
    <dgm:cxn modelId="{6A48A967-4643-4D5B-8613-BD5BE22B25F4}" type="presOf" srcId="{8251FB45-A4DE-4894-AAA8-FFCA4A1B6E53}" destId="{796051CE-777A-48F4-905D-B76BABC98F30}" srcOrd="0" destOrd="0" presId="urn:microsoft.com/office/officeart/2005/8/layout/vList2"/>
    <dgm:cxn modelId="{1ED919A7-C5E6-48A3-A9A1-9EF835E27D06}" type="presOf" srcId="{020A2511-AEE2-4BF5-B63C-60E532D2E02E}" destId="{CF2D19A2-2E6A-4AFB-8A16-7C999701D935}" srcOrd="0" destOrd="0" presId="urn:microsoft.com/office/officeart/2005/8/layout/vList2"/>
    <dgm:cxn modelId="{86261AB5-E4AE-4F73-942F-9BB30DE29007}" srcId="{F6A883C6-136C-4E1A-86B5-A01DDFEA206B}" destId="{EC5B21BF-A8A1-40E4-B5DA-4290D3ED9CDB}" srcOrd="1" destOrd="0" parTransId="{0DAA3A84-7603-431E-BCC2-A161A9304FC4}" sibTransId="{FDBC51BE-9869-4973-BA70-FE0A96BD6BC1}"/>
    <dgm:cxn modelId="{DF1AFFB9-28B4-4ABE-81A6-07D700DE2B67}" srcId="{020A2511-AEE2-4BF5-B63C-60E532D2E02E}" destId="{B3D13907-87CA-4838-84C8-EB86C4C463F8}" srcOrd="0" destOrd="0" parTransId="{45EEB270-D7D6-4DCF-801D-6E9D1EDA420C}" sibTransId="{E0F0D878-F445-4C7F-8307-1482CC46F101}"/>
    <dgm:cxn modelId="{45BE41BB-385B-4D95-A653-BD647898A788}" type="presOf" srcId="{B3D13907-87CA-4838-84C8-EB86C4C463F8}" destId="{73DDEF73-EE3A-4588-A26B-FCA3104DA57B}" srcOrd="0" destOrd="0" presId="urn:microsoft.com/office/officeart/2005/8/layout/vList2"/>
    <dgm:cxn modelId="{CEA573CB-C6AA-422D-B5C4-AD209BD69CB5}" srcId="{6EF10C98-5BF7-427F-B040-9C5530704B42}" destId="{F6A883C6-136C-4E1A-86B5-A01DDFEA206B}" srcOrd="2" destOrd="0" parTransId="{80B9B130-0CBE-4E7C-A540-F62E09A5D717}" sibTransId="{3F4DA259-8A3E-475D-8BAA-2D836E4E3E94}"/>
    <dgm:cxn modelId="{A118C8E2-F749-4735-ABE9-F6AF38A3F629}" srcId="{6EF10C98-5BF7-427F-B040-9C5530704B42}" destId="{020A2511-AEE2-4BF5-B63C-60E532D2E02E}" srcOrd="0" destOrd="0" parTransId="{FF5B365A-3566-4810-8BC3-DAE1A5437116}" sibTransId="{9CF4A2BB-C6C0-4BF6-AB65-350DD075F06F}"/>
    <dgm:cxn modelId="{3E7039E9-79AF-4CB2-9A13-6C5A5800A0C5}" type="presOf" srcId="{EC5B21BF-A8A1-40E4-B5DA-4290D3ED9CDB}" destId="{D9A36534-176B-4693-A495-0B891E401F63}" srcOrd="0" destOrd="1" presId="urn:microsoft.com/office/officeart/2005/8/layout/vList2"/>
    <dgm:cxn modelId="{90D10EEB-514A-4083-A989-38D0E770C4D4}" type="presOf" srcId="{F6A883C6-136C-4E1A-86B5-A01DDFEA206B}" destId="{84D43F48-BD6B-4CC2-A3F5-8E32906C53B3}" srcOrd="0" destOrd="0" presId="urn:microsoft.com/office/officeart/2005/8/layout/vList2"/>
    <dgm:cxn modelId="{751EFBEF-AF6D-4C6D-A44C-28F6D361B974}" srcId="{F6A883C6-136C-4E1A-86B5-A01DDFEA206B}" destId="{505934D1-7328-45E9-8298-CF06E17657DA}" srcOrd="2" destOrd="0" parTransId="{27BC695B-97F8-4360-9228-42A93A73595B}" sibTransId="{8CD0C3E8-02D3-48B3-B79C-3A9F21179445}"/>
    <dgm:cxn modelId="{1D21075D-3DE8-4B7D-A638-899A9D14837C}" type="presParOf" srcId="{EEF0B300-22D5-409D-9B4B-510E8CC26389}" destId="{CF2D19A2-2E6A-4AFB-8A16-7C999701D935}" srcOrd="0" destOrd="0" presId="urn:microsoft.com/office/officeart/2005/8/layout/vList2"/>
    <dgm:cxn modelId="{8A44CFB6-D343-4C2F-A332-276C8F209985}" type="presParOf" srcId="{EEF0B300-22D5-409D-9B4B-510E8CC26389}" destId="{73DDEF73-EE3A-4588-A26B-FCA3104DA57B}" srcOrd="1" destOrd="0" presId="urn:microsoft.com/office/officeart/2005/8/layout/vList2"/>
    <dgm:cxn modelId="{74BEA99C-2233-4F89-97BA-1F61C7781135}" type="presParOf" srcId="{EEF0B300-22D5-409D-9B4B-510E8CC26389}" destId="{796051CE-777A-48F4-905D-B76BABC98F30}" srcOrd="2" destOrd="0" presId="urn:microsoft.com/office/officeart/2005/8/layout/vList2"/>
    <dgm:cxn modelId="{8D24EF38-4388-4B5E-88F6-F1499A0432EE}" type="presParOf" srcId="{EEF0B300-22D5-409D-9B4B-510E8CC26389}" destId="{7EB69437-2FF2-448C-9FC0-7F4338F59644}" srcOrd="3" destOrd="0" presId="urn:microsoft.com/office/officeart/2005/8/layout/vList2"/>
    <dgm:cxn modelId="{3BAB340B-0410-44F4-B977-A1CDA3A583F1}" type="presParOf" srcId="{EEF0B300-22D5-409D-9B4B-510E8CC26389}" destId="{84D43F48-BD6B-4CC2-A3F5-8E32906C53B3}" srcOrd="4" destOrd="0" presId="urn:microsoft.com/office/officeart/2005/8/layout/vList2"/>
    <dgm:cxn modelId="{DE6BBCEC-0EF5-4646-A871-8F5E769EEBE7}" type="presParOf" srcId="{EEF0B300-22D5-409D-9B4B-510E8CC26389}" destId="{D9A36534-176B-4693-A495-0B891E401F6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D19A2-2E6A-4AFB-8A16-7C999701D935}">
      <dsp:nvSpPr>
        <dsp:cNvPr id="0" name=""/>
        <dsp:cNvSpPr/>
      </dsp:nvSpPr>
      <dsp:spPr>
        <a:xfrm>
          <a:off x="0" y="28933"/>
          <a:ext cx="769171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Therapy only</a:t>
          </a:r>
        </a:p>
      </dsp:txBody>
      <dsp:txXfrm>
        <a:off x="32784" y="61717"/>
        <a:ext cx="7626150" cy="606012"/>
      </dsp:txXfrm>
    </dsp:sp>
    <dsp:sp modelId="{73DDEF73-EE3A-4588-A26B-FCA3104DA57B}">
      <dsp:nvSpPr>
        <dsp:cNvPr id="0" name=""/>
        <dsp:cNvSpPr/>
      </dsp:nvSpPr>
      <dsp:spPr>
        <a:xfrm>
          <a:off x="0" y="700513"/>
          <a:ext cx="7691718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1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Counseling Master’s Program (e.g., Marriage &amp; Family, Applied Behavioral Analysis)</a:t>
          </a:r>
        </a:p>
      </dsp:txBody>
      <dsp:txXfrm>
        <a:off x="0" y="700513"/>
        <a:ext cx="7691718" cy="695520"/>
      </dsp:txXfrm>
    </dsp:sp>
    <dsp:sp modelId="{796051CE-777A-48F4-905D-B76BABC98F30}">
      <dsp:nvSpPr>
        <dsp:cNvPr id="0" name=""/>
        <dsp:cNvSpPr/>
      </dsp:nvSpPr>
      <dsp:spPr>
        <a:xfrm>
          <a:off x="0" y="1396033"/>
          <a:ext cx="769171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Research only</a:t>
          </a:r>
        </a:p>
      </dsp:txBody>
      <dsp:txXfrm>
        <a:off x="32784" y="1428817"/>
        <a:ext cx="7626150" cy="606012"/>
      </dsp:txXfrm>
    </dsp:sp>
    <dsp:sp modelId="{7EB69437-2FF2-448C-9FC0-7F4338F59644}">
      <dsp:nvSpPr>
        <dsp:cNvPr id="0" name=""/>
        <dsp:cNvSpPr/>
      </dsp:nvSpPr>
      <dsp:spPr>
        <a:xfrm>
          <a:off x="0" y="2067613"/>
          <a:ext cx="7691718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1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Experimental Psychology PhD or Neuroscience PhD</a:t>
          </a:r>
        </a:p>
      </dsp:txBody>
      <dsp:txXfrm>
        <a:off x="0" y="2067613"/>
        <a:ext cx="7691718" cy="463680"/>
      </dsp:txXfrm>
    </dsp:sp>
    <dsp:sp modelId="{84D43F48-BD6B-4CC2-A3F5-8E32906C53B3}">
      <dsp:nvSpPr>
        <dsp:cNvPr id="0" name=""/>
        <dsp:cNvSpPr/>
      </dsp:nvSpPr>
      <dsp:spPr>
        <a:xfrm>
          <a:off x="0" y="2531293"/>
          <a:ext cx="7691718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Therapy &amp; Research</a:t>
          </a:r>
        </a:p>
      </dsp:txBody>
      <dsp:txXfrm>
        <a:off x="32784" y="2564077"/>
        <a:ext cx="7626150" cy="606012"/>
      </dsp:txXfrm>
    </dsp:sp>
    <dsp:sp modelId="{D9A36534-176B-4693-A495-0B891E401F63}">
      <dsp:nvSpPr>
        <dsp:cNvPr id="0" name=""/>
        <dsp:cNvSpPr/>
      </dsp:nvSpPr>
      <dsp:spPr>
        <a:xfrm>
          <a:off x="0" y="3202873"/>
          <a:ext cx="7691718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212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School Psychology PhD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Clinical Psychology PhD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Counseling Psychology PhD</a:t>
          </a:r>
        </a:p>
      </dsp:txBody>
      <dsp:txXfrm>
        <a:off x="0" y="3202873"/>
        <a:ext cx="7691718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0C9E8-7203-4FEB-BD8D-A1CCF378DDB0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6D8AC-090C-44AB-A0C0-6AB762FF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6D8AC-090C-44AB-A0C0-6AB762FFA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6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  <a:p>
            <a:r>
              <a:rPr lang="en-US" dirty="0"/>
              <a:t>How did you decide on this grad program, what do you hope to do with this training?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6D8AC-090C-44AB-A0C0-6AB762FFA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apply to a program, not just one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6D8AC-090C-44AB-A0C0-6AB762FFA3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4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On test day you can send it to 4 schools for free, $27 to send to each school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 schools require GRE Subject Test - $150</a:t>
            </a:r>
          </a:p>
          <a:p>
            <a:r>
              <a:rPr lang="en-US" dirty="0"/>
              <a:t>You’re applying to a mentor – one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6D8AC-090C-44AB-A0C0-6AB762FFA3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6D8AC-090C-44AB-A0C0-6AB762FFA3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Intros</a:t>
            </a:r>
          </a:p>
          <a:p>
            <a:r>
              <a:rPr lang="en-US" dirty="0"/>
              <a:t>How did you decide on this grad program, what do you hope to do with this training?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6D8AC-090C-44AB-A0C0-6AB762FFA3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0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0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8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8B536A-478A-4AFA-9B3E-A6847DFC5046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5F752F-2ABB-42D5-8E62-D1A277C3B4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0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psychgradschool.org/" TargetMode="External"/><Relationship Id="rId7" Type="http://schemas.openxmlformats.org/officeDocument/2006/relationships/hyperlink" Target="https://volunteer.uark.edu/" TargetMode="External"/><Relationship Id="rId2" Type="http://schemas.openxmlformats.org/officeDocument/2006/relationships/hyperlink" Target="https://www.apa.org/education-career/grad/apply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cC9GrWeamk" TargetMode="External"/><Relationship Id="rId5" Type="http://schemas.openxmlformats.org/officeDocument/2006/relationships/hyperlink" Target="https://www.youtube.com/watch?v=f-5DjLRKCHQ&amp;t=1203s" TargetMode="External"/><Relationship Id="rId4" Type="http://schemas.openxmlformats.org/officeDocument/2006/relationships/hyperlink" Target="https://psychology.unl.edu/psichi/Graduate_School_Application_Kisses_of_Death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5EFD-35D5-4960-9A5D-4048469C3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Graduate School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752E3-97E8-4799-BBCD-EED088801F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Psychological Science Diversity Committee</a:t>
            </a:r>
          </a:p>
          <a:p>
            <a:r>
              <a:rPr lang="en-US" dirty="0"/>
              <a:t>April 15, 2022</a:t>
            </a:r>
          </a:p>
        </p:txBody>
      </p:sp>
    </p:spTree>
    <p:extLst>
      <p:ext uri="{BB962C8B-B14F-4D97-AF65-F5344CB8AC3E}">
        <p14:creationId xmlns:p14="http://schemas.microsoft.com/office/powerpoint/2010/main" val="205670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5" y="324255"/>
            <a:ext cx="10058400" cy="1450757"/>
          </a:xfrm>
        </p:spPr>
        <p:txBody>
          <a:bodyPr/>
          <a:lstStyle/>
          <a:p>
            <a:r>
              <a:rPr lang="en-US" dirty="0"/>
              <a:t>What can I do to prepare?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135" y="1775012"/>
            <a:ext cx="11059026" cy="50829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Gain research experience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Join a research lab, present at conferences, seek mentorship from a graduate student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alibri" panose="020F0502020204030204" pitchFamily="34" charset="0"/>
              </a:rPr>
              <a:t>You will learn whether you like research, and gain experience to add to your CV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Volunteer 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You will learn more about what you want to do and which communities you want to work with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 These may be experiences you write about in your personal statement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For master’s programs, it is important to volunteer at places like the NWA Center for Sexual Assault, 7hills, etc. because experience working with people is very important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Consider gap year(s)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Work full-time in research lab (perspective on whether you like research, presentations, letters of rec)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16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23195" cy="45217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wish you had started doing as an undergrad to prepare you for graduate school in psychology?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is something you wish you would known about graduate school before you applied?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advice would you give to someone who is thinking about applying to graduate school in Psychology?</a:t>
            </a:r>
          </a:p>
        </p:txBody>
      </p:sp>
    </p:spTree>
    <p:extLst>
      <p:ext uri="{BB962C8B-B14F-4D97-AF65-F5344CB8AC3E}">
        <p14:creationId xmlns:p14="http://schemas.microsoft.com/office/powerpoint/2010/main" val="3354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92" y="1665923"/>
            <a:ext cx="11142346" cy="4793192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</a:rPr>
              <a:t>Websites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hlinkClick r:id="rId2"/>
              </a:rPr>
              <a:t>https://www.apa.org/education-career/grad/applying</a:t>
            </a:r>
            <a:endParaRPr lang="en-US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Clinical Psych Grad School: Your Guide to Getting In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https://clinicalpsychgradschool.org/</a:t>
            </a:r>
            <a:endParaRPr lang="en-US" dirty="0">
              <a:latin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</a:rPr>
              <a:t>Books/articles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/>
                <a:latin typeface="Calibri" panose="020F0502020204030204" pitchFamily="34" charset="0"/>
              </a:rPr>
              <a:t>What Psychology Majors </a:t>
            </a:r>
            <a:r>
              <a:rPr lang="en-US" i="1" dirty="0">
                <a:latin typeface="Calibri" panose="020F0502020204030204" pitchFamily="34" charset="0"/>
              </a:rPr>
              <a:t>Could (and Should) Be Doing: An Informal Guide to Research Experience and Professional Skills </a:t>
            </a:r>
            <a:r>
              <a:rPr lang="en-US" dirty="0">
                <a:latin typeface="Calibri" panose="020F0502020204030204" pitchFamily="34" charset="0"/>
              </a:rPr>
              <a:t>by Paul J. Silva, Peter F. Delaney, and Stuart </a:t>
            </a:r>
            <a:r>
              <a:rPr lang="en-US" dirty="0" err="1">
                <a:latin typeface="Calibri" panose="020F0502020204030204" pitchFamily="34" charset="0"/>
              </a:rPr>
              <a:t>Marcovitch</a:t>
            </a:r>
            <a:endParaRPr lang="en-US" dirty="0">
              <a:latin typeface="Calibri" panose="020F0502020204030204" pitchFamily="34" charset="0"/>
            </a:endParaRPr>
          </a:p>
          <a:p>
            <a:pPr marL="201168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effectLst/>
                <a:latin typeface="Calibri" panose="020F0502020204030204" pitchFamily="34" charset="0"/>
              </a:rPr>
              <a:t>Insider’s Guide to Graduate Programs in Clinical and Counseling Psychology </a:t>
            </a:r>
            <a:r>
              <a:rPr lang="en-US" dirty="0">
                <a:latin typeface="Calibri" panose="020F0502020204030204" pitchFamily="34" charset="0"/>
              </a:rPr>
              <a:t>by John C. Norcross and Michael </a:t>
            </a:r>
            <a:r>
              <a:rPr lang="en-US" dirty="0" err="1">
                <a:latin typeface="Calibri" panose="020F0502020204030204" pitchFamily="34" charset="0"/>
              </a:rPr>
              <a:t>Sayette</a:t>
            </a:r>
            <a:endParaRPr lang="en-US" dirty="0">
              <a:latin typeface="Calibri" panose="020F0502020204030204" pitchFamily="34" charset="0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</a:rPr>
              <a:t>Lists a timeline for the application process</a:t>
            </a:r>
            <a:r>
              <a:rPr lang="en-US" dirty="0">
                <a:latin typeface="Calibri" panose="020F0502020204030204" pitchFamily="34" charset="0"/>
              </a:rPr>
              <a:t>, lists all APA-accredited clinical and counseling PhD programs by research area!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</a:rPr>
              <a:t>Appleby, D.C., &amp; </a:t>
            </a:r>
            <a:r>
              <a:rPr lang="en-US" dirty="0" err="1">
                <a:effectLst/>
                <a:latin typeface="Calibri" panose="020F0502020204030204" pitchFamily="34" charset="0"/>
              </a:rPr>
              <a:t>Abbleby</a:t>
            </a:r>
            <a:r>
              <a:rPr lang="en-US" dirty="0">
                <a:effectLst/>
                <a:latin typeface="Calibri" panose="020F0502020204030204" pitchFamily="34" charset="0"/>
              </a:rPr>
              <a:t>, K.M. (2006). Kisses of death in the graduate school </a:t>
            </a:r>
            <a:r>
              <a:rPr lang="en-US" dirty="0">
                <a:latin typeface="Calibri" panose="020F0502020204030204" pitchFamily="34" charset="0"/>
              </a:rPr>
              <a:t>application process. </a:t>
            </a:r>
            <a:r>
              <a:rPr lang="en-US" dirty="0">
                <a:latin typeface="Calibri" panose="020F0502020204030204" pitchFamily="34" charset="0"/>
                <a:hlinkClick r:id="rId4"/>
              </a:rPr>
              <a:t>https://psychology.unl.edu/psichi/Graduate_School_Application_Kisses_of_Death.pdf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Getting into Psych Grad School During the Time of COVID (</a:t>
            </a:r>
            <a:r>
              <a:rPr lang="en-US" dirty="0">
                <a:hlinkClick r:id="rId5"/>
              </a:rPr>
              <a:t>https://www.youtube.com/watch?v=f-5DjLRKCHQ&amp;t=1203s</a:t>
            </a:r>
            <a:r>
              <a:rPr lang="en-US" dirty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Learn about the application process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Getting into Psych Grad School – A Panel for BIPOC students (</a:t>
            </a:r>
            <a:r>
              <a:rPr lang="en-US" dirty="0">
                <a:hlinkClick r:id="rId6"/>
              </a:rPr>
              <a:t>https://www.youtube.com/watch?v=DcC9GrWeamk</a:t>
            </a:r>
            <a:r>
              <a:rPr lang="en-US" dirty="0"/>
              <a:t>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Learn about the experiences of Black graduate students and professionals in psychology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Volunteer 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https://volunteer.uark.edu/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Types of graduate programs</a:t>
            </a:r>
            <a:r>
              <a:rPr lang="en-US" sz="2400" dirty="0">
                <a:effectLst/>
                <a:latin typeface="Calibri" panose="020F050202020403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 Introduce </a:t>
            </a:r>
            <a:r>
              <a:rPr lang="en-US" sz="2400" dirty="0">
                <a:latin typeface="Calibri" panose="020F0502020204030204" pitchFamily="34" charset="0"/>
              </a:rPr>
              <a:t>panelists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Overview of application process for MA vs PhD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What you can do to prepare for graduate school in Psychology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2689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Graduate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16B9EE3-7419-41FF-A6B6-9EA1EDF74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860569"/>
              </p:ext>
            </p:extLst>
          </p:nvPr>
        </p:nvGraphicFramePr>
        <p:xfrm>
          <a:off x="1196788" y="1783280"/>
          <a:ext cx="7691718" cy="436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90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2D19A2-2E6A-4AFB-8A16-7C999701D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6051CE-777A-48F4-905D-B76BABC98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D43F48-BD6B-4CC2-A3F5-8E32906C5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DDEF73-EE3A-4588-A26B-FCA3104DA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B69437-2FF2-448C-9FC0-7F4338F59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36534-176B-4693-A495-0B891E401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980711D-7BB2-47AD-B02B-F49B98A5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AB01D9-5A57-4805-ADAA-FA439B01D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D75788-8553-4E8F-B12B-317E982A8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F781-2DDC-4C62-8BA5-AE3272EB6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ECC46E29-6D2E-4639-8311-1B1A33307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53" y="542751"/>
            <a:ext cx="2484888" cy="33131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7C78D66-C4BF-4CCD-82FF-EBD2EACDB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201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holding a flag&#10;&#10;Description automatically generated with medium confidence">
            <a:extLst>
              <a:ext uri="{FF2B5EF4-FFF2-40B4-BE49-F238E27FC236}">
                <a16:creationId xmlns:a16="http://schemas.microsoft.com/office/drawing/2014/main" id="{62D3E38C-8B2C-41FA-ACDC-3F3497F38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53" y="246671"/>
            <a:ext cx="2404826" cy="36027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3666142-13F6-432C-BB53-E5439C3F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730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clothing, standing, posing&#10;&#10;Description automatically generated">
            <a:extLst>
              <a:ext uri="{FF2B5EF4-FFF2-40B4-BE49-F238E27FC236}">
                <a16:creationId xmlns:a16="http://schemas.microsoft.com/office/drawing/2014/main" id="{DCAB289D-CB6B-49E2-9449-2EECC16B34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4" r="16759"/>
          <a:stretch/>
        </p:blipFill>
        <p:spPr>
          <a:xfrm>
            <a:off x="580819" y="706016"/>
            <a:ext cx="2511016" cy="31454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3F17965-E60A-4B45-8D3E-07889D62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5464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60526D59-45E1-4579-A319-3AA0C5C01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25" y="1006269"/>
            <a:ext cx="2487746" cy="284313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7A2E2D-BB41-45A2-BCCB-E766A4D3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44F0DE4-9D46-4D6B-BC54-3A6EC9DFA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C0A02B-C310-48B2-9CA0-843C0F328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2C3BF-0FD7-4F58-BF3F-64CF8837C4E9}"/>
              </a:ext>
            </a:extLst>
          </p:cNvPr>
          <p:cNvSpPr txBox="1"/>
          <p:nvPr/>
        </p:nvSpPr>
        <p:spPr>
          <a:xfrm>
            <a:off x="3368445" y="3982876"/>
            <a:ext cx="2634509" cy="23391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Myrna </a:t>
            </a:r>
            <a:r>
              <a:rPr lang="en-US" sz="1600" b="1" i="0" dirty="0" err="1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Olaya</a:t>
            </a:r>
            <a:r>
              <a:rPr lang="en-US" sz="16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(she/her)</a:t>
            </a:r>
          </a:p>
          <a:p>
            <a:pPr algn="l" fontAlgn="base"/>
            <a:r>
              <a:rPr lang="en-US" sz="160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Clinical Mental Health Counseling master’s student, will start Ph.D. in Marriage and Family therapy this fall</a:t>
            </a:r>
          </a:p>
          <a:p>
            <a:pPr algn="l" fontAlgn="base"/>
            <a:endParaRPr lang="en-US" sz="80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n-US" sz="140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Undergrad major: Psychology minor:  human developmental family sciences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327C3-77A5-4DDD-A25D-C26BA3329247}"/>
              </a:ext>
            </a:extLst>
          </p:cNvPr>
          <p:cNvSpPr txBox="1"/>
          <p:nvPr/>
        </p:nvSpPr>
        <p:spPr>
          <a:xfrm>
            <a:off x="371187" y="3982876"/>
            <a:ext cx="2759606" cy="16004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Roselee Ledesma (she/her)</a:t>
            </a:r>
          </a:p>
          <a:p>
            <a:pPr algn="l" fontAlgn="base"/>
            <a:r>
              <a:rPr lang="en-US" sz="16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5</a:t>
            </a:r>
            <a:r>
              <a:rPr lang="en-US" sz="1600" b="0" i="0" baseline="3000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th</a:t>
            </a:r>
            <a:r>
              <a:rPr lang="en-US" sz="16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year Clinical Psychology PhD student</a:t>
            </a:r>
          </a:p>
          <a:p>
            <a:pPr algn="l" fontAlgn="base"/>
            <a:endParaRPr lang="en-US" sz="8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n-US" sz="14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Undergrad major: Psychology minors: Spanish &amp; Criminal and Law Studies</a:t>
            </a:r>
            <a:endParaRPr lang="en-US" sz="1400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44FCF22-FDC5-4D51-9F47-8563917EE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2065E6-23DF-4F0A-995B-5E2C805F7A4C}"/>
              </a:ext>
            </a:extLst>
          </p:cNvPr>
          <p:cNvSpPr txBox="1"/>
          <p:nvPr/>
        </p:nvSpPr>
        <p:spPr>
          <a:xfrm>
            <a:off x="6214356" y="3976216"/>
            <a:ext cx="2698517" cy="16312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Morgan Wilson (she/her)</a:t>
            </a:r>
          </a:p>
          <a:p>
            <a:pPr algn="l" fontAlgn="base"/>
            <a:r>
              <a:rPr lang="en-US" sz="16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en-US" sz="1600" b="0" i="0" baseline="3000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st</a:t>
            </a:r>
            <a:r>
              <a:rPr lang="en-US" sz="16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 year Experimental Clinical Psychology PhD student</a:t>
            </a:r>
          </a:p>
          <a:p>
            <a:pPr algn="l" fontAlgn="base"/>
            <a:endParaRPr lang="en-US" sz="8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 fontAlgn="base"/>
            <a:r>
              <a:rPr lang="en-US" sz="14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Undergrad majors: Biochemistry &amp; Psychology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1E1534-1B31-4D19-A559-40D0155954D2}"/>
              </a:ext>
            </a:extLst>
          </p:cNvPr>
          <p:cNvSpPr txBox="1"/>
          <p:nvPr/>
        </p:nvSpPr>
        <p:spPr>
          <a:xfrm>
            <a:off x="9250853" y="4239445"/>
            <a:ext cx="2736584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en-US" sz="1600" b="1" dirty="0">
                <a:solidFill>
                  <a:srgbClr val="201F1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Ishan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Vengurlekar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i="0" dirty="0"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(he/his)</a:t>
            </a:r>
          </a:p>
          <a:p>
            <a:pPr algn="l" fontAlgn="base"/>
            <a:r>
              <a:rPr lang="en-US" sz="16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Will start PhD in School Psychology this fall</a:t>
            </a:r>
          </a:p>
          <a:p>
            <a:pPr algn="l" fontAlgn="base"/>
            <a:endParaRPr lang="en-US" sz="800" b="0" i="0" dirty="0">
              <a:solidFill>
                <a:srgbClr val="201F1E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 fontAlgn="base"/>
            <a:r>
              <a:rPr lang="en-US" sz="14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Undergrad major: Psychology minor: Social Work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6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23195" cy="45217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did you decide to pursue graduate school in Psychology?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Why did you choose this graduate program?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hope to do with this training (e.g., career)?</a:t>
            </a:r>
          </a:p>
        </p:txBody>
      </p:sp>
    </p:spTree>
    <p:extLst>
      <p:ext uri="{BB962C8B-B14F-4D97-AF65-F5344CB8AC3E}">
        <p14:creationId xmlns:p14="http://schemas.microsoft.com/office/powerpoint/2010/main" val="194360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Application Process (Master’s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93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Find graduate programs to apply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applications are due in the Spring (some have rolling admissions)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you need to submit: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Personal statement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Letters of recommendation (usually 3)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Curriculum Vitae (CV) (some schools ask for a resume)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Transcripts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Graduate Record Examination (GRE) - $205 (some schools are no longer requiring the GRE)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On test day you can send it to 4 schools for free, $27 to send to each school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Some schools require GRE Subject Test - $150</a:t>
            </a:r>
          </a:p>
          <a:p>
            <a:pPr marL="658368" lvl="1" indent="-457200">
              <a:buFont typeface="+mj-lt"/>
              <a:buAutoNum type="arabicPeriod"/>
            </a:pPr>
            <a:r>
              <a:rPr lang="en-US" sz="2000" dirty="0"/>
              <a:t>Application fee (ranges about $50 - $100. You may be able to get it waived)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0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Application Process (PhD programs)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824" y="1775013"/>
            <a:ext cx="10726270" cy="4578162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Find graduate programs to apply to (ask advisors, academic societies)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Most applications are due December 1</a:t>
            </a:r>
            <a:r>
              <a:rPr lang="en-US" baseline="30000" dirty="0"/>
              <a:t>st</a:t>
            </a:r>
            <a:r>
              <a:rPr lang="en-US" dirty="0"/>
              <a:t> (some as early as November 15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What you need to submit: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Personal statement and/or research statement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Diversity statement (some schools require this; others may ask you to address how your experiences and/or interests contribute to diversity in their program in your personal statement)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Letters of recommendation – usually 3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Curriculum Vitae (CV) (some schools ask for a resume)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Transcripts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Graduate Record Examination (GRE) - $205 (some schools are no longer requiring the GRE)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Writing sample (some schools require this)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Application fee (ranges about $50 - $100. You may be able to get it waived)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2000" dirty="0"/>
              <a:t>Intangibles – networking, reaching out to potential advisors</a:t>
            </a:r>
          </a:p>
        </p:txBody>
      </p:sp>
    </p:spTree>
    <p:extLst>
      <p:ext uri="{BB962C8B-B14F-4D97-AF65-F5344CB8AC3E}">
        <p14:creationId xmlns:p14="http://schemas.microsoft.com/office/powerpoint/2010/main" val="9972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AE7C-5F9C-A14F-B09A-F99F9C38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3985"/>
          </a:xfrm>
        </p:spPr>
        <p:txBody>
          <a:bodyPr>
            <a:normAutofit fontScale="90000"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D3513-7042-D140-B039-20CE31710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ACDDD6-F144-DA4B-9CF3-903E605A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51103"/>
              </p:ext>
            </p:extLst>
          </p:nvPr>
        </p:nvGraphicFramePr>
        <p:xfrm>
          <a:off x="-1" y="988906"/>
          <a:ext cx="12234864" cy="542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144">
                  <a:extLst>
                    <a:ext uri="{9D8B030D-6E8A-4147-A177-3AD203B41FA5}">
                      <a16:colId xmlns:a16="http://schemas.microsoft.com/office/drawing/2014/main" val="817403964"/>
                    </a:ext>
                  </a:extLst>
                </a:gridCol>
                <a:gridCol w="2039144">
                  <a:extLst>
                    <a:ext uri="{9D8B030D-6E8A-4147-A177-3AD203B41FA5}">
                      <a16:colId xmlns:a16="http://schemas.microsoft.com/office/drawing/2014/main" val="3108758652"/>
                    </a:ext>
                  </a:extLst>
                </a:gridCol>
                <a:gridCol w="2039144">
                  <a:extLst>
                    <a:ext uri="{9D8B030D-6E8A-4147-A177-3AD203B41FA5}">
                      <a16:colId xmlns:a16="http://schemas.microsoft.com/office/drawing/2014/main" val="3365064931"/>
                    </a:ext>
                  </a:extLst>
                </a:gridCol>
                <a:gridCol w="2039144">
                  <a:extLst>
                    <a:ext uri="{9D8B030D-6E8A-4147-A177-3AD203B41FA5}">
                      <a16:colId xmlns:a16="http://schemas.microsoft.com/office/drawing/2014/main" val="1021252549"/>
                    </a:ext>
                  </a:extLst>
                </a:gridCol>
                <a:gridCol w="2039144">
                  <a:extLst>
                    <a:ext uri="{9D8B030D-6E8A-4147-A177-3AD203B41FA5}">
                      <a16:colId xmlns:a16="http://schemas.microsoft.com/office/drawing/2014/main" val="3085647771"/>
                    </a:ext>
                  </a:extLst>
                </a:gridCol>
                <a:gridCol w="2039144">
                  <a:extLst>
                    <a:ext uri="{9D8B030D-6E8A-4147-A177-3AD203B41FA5}">
                      <a16:colId xmlns:a16="http://schemas.microsoft.com/office/drawing/2014/main" val="3147257229"/>
                    </a:ext>
                  </a:extLst>
                </a:gridCol>
              </a:tblGrid>
              <a:tr h="5996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Fall – 3 years before starting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Fall – 2 years before starting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Summer – 1 year before starting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Fall – 1 year before starting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Spring – Year you plan to start Graduate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Fall – Starting Graduate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04734"/>
                  </a:ext>
                </a:extLst>
              </a:tr>
              <a:tr h="45122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Participate in research and/or clinical opportunities (research labs, volunteering, working for a suicide help line)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Find mentors (faculty and grad students)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Try to present your work at research conferences /publish your work (submission deadlines are half-year before actual)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Find programs to apply 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Draft personal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Take the GRE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Ask for letters of rec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Reach out to potential grad advisors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Send transcripts and GRE scores to schools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Submit before deadline (November 15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 December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Interview for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If you get offers, you need to make a decision by April 15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Start graduate school (August)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6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29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F60D-C957-4B1D-8A43-D7DA1AB0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do to prepare?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0791-FE71-4FAE-8935-38C5851E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10377123" cy="5263516"/>
          </a:xfrm>
        </p:spPr>
        <p:txBody>
          <a:bodyPr>
            <a:noAutofit/>
          </a:bodyPr>
          <a:lstStyle/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Self Reflection</a:t>
            </a:r>
            <a:r>
              <a:rPr lang="en-US" sz="2400" dirty="0">
                <a:effectLst/>
                <a:latin typeface="Calibri" panose="020F0502020204030204" pitchFamily="34" charset="0"/>
              </a:rPr>
              <a:t>!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</a:rPr>
              <a:t>What do you like about psychology? </a:t>
            </a:r>
            <a:r>
              <a:rPr lang="en-US" sz="24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 Will help for your personal statement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marL="457200"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Do you want to provide therapy? Do you want to conduct research? Both?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 help you choose a program</a:t>
            </a:r>
            <a:endParaRPr lang="en-US" sz="2400" dirty="0">
              <a:effectLst/>
              <a:latin typeface="Calibri" panose="020F0502020204030204" pitchFamily="34" charset="0"/>
            </a:endParaRPr>
          </a:p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Take classes about topics you’re interested in (even outside psych; technical) </a:t>
            </a:r>
            <a:r>
              <a:rPr lang="en-US" sz="2400" dirty="0">
                <a:latin typeface="Calibri" panose="020F0502020204030204" pitchFamily="34" charset="0"/>
                <a:sym typeface="Wingdings" panose="05000000000000000000" pitchFamily="2" charset="2"/>
              </a:rPr>
              <a:t> identify your interests and develop skills</a:t>
            </a:r>
            <a:endParaRPr lang="en-US" sz="2400" dirty="0">
              <a:latin typeface="Calibri" panose="020F0502020204030204" pitchFamily="34" charset="0"/>
            </a:endParaRPr>
          </a:p>
          <a:p>
            <a:pPr indent="-18288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Work with </a:t>
            </a:r>
            <a:r>
              <a:rPr lang="en-US" sz="2400" dirty="0">
                <a:effectLst/>
                <a:latin typeface="Calibri" panose="020F0502020204030204" pitchFamily="34" charset="0"/>
              </a:rPr>
              <a:t>professors</a:t>
            </a:r>
            <a:r>
              <a:rPr lang="en-US" sz="2400" dirty="0">
                <a:effectLst/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effectLst/>
                <a:latin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You will need strong letters of recommendation (grad students and/or faculty)</a:t>
            </a:r>
          </a:p>
          <a:p>
            <a:pPr marL="457200"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Participate during class, Attend office hours</a:t>
            </a:r>
          </a:p>
          <a:p>
            <a:pPr marL="457200" lvl="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Join their research lab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97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8404</TotalTime>
  <Words>1279</Words>
  <Application>Microsoft Office PowerPoint</Application>
  <PresentationFormat>Widescreen</PresentationFormat>
  <Paragraphs>134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Segoe UI</vt:lpstr>
      <vt:lpstr>Retrospect</vt:lpstr>
      <vt:lpstr>Graduate School in Psychology</vt:lpstr>
      <vt:lpstr>Overview</vt:lpstr>
      <vt:lpstr>Types of Graduate Programs</vt:lpstr>
      <vt:lpstr>PowerPoint Presentation</vt:lpstr>
      <vt:lpstr>Questions for the Panel</vt:lpstr>
      <vt:lpstr>Overview of Application Process (Master’s programs)</vt:lpstr>
      <vt:lpstr>Overview of Application Process (PhD programs)</vt:lpstr>
      <vt:lpstr>Timeline</vt:lpstr>
      <vt:lpstr>What can I do to prepare?</vt:lpstr>
      <vt:lpstr>What can I do to prepare?</vt:lpstr>
      <vt:lpstr>Questions for the Panel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School in Psychology</dc:title>
  <dc:creator>Roselee Ledesma</dc:creator>
  <cp:lastModifiedBy>Roselee Ledesma</cp:lastModifiedBy>
  <cp:revision>16</cp:revision>
  <dcterms:created xsi:type="dcterms:W3CDTF">2022-03-15T16:59:04Z</dcterms:created>
  <dcterms:modified xsi:type="dcterms:W3CDTF">2022-04-16T00:06:47Z</dcterms:modified>
</cp:coreProperties>
</file>